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sldIdLst>
    <p:sldId id="256" r:id="rId2"/>
    <p:sldId id="261" r:id="rId3"/>
    <p:sldId id="265" r:id="rId4"/>
    <p:sldId id="257" r:id="rId5"/>
    <p:sldId id="258" r:id="rId6"/>
    <p:sldId id="266" r:id="rId7"/>
    <p:sldId id="259" r:id="rId8"/>
    <p:sldId id="260" r:id="rId9"/>
    <p:sldId id="263" r:id="rId10"/>
    <p:sldId id="264" r:id="rId11"/>
    <p:sldId id="2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660"/>
  </p:normalViewPr>
  <p:slideViewPr>
    <p:cSldViewPr snapToGrid="0">
      <p:cViewPr varScale="1">
        <p:scale>
          <a:sx n="67" d="100"/>
          <a:sy n="67" d="100"/>
        </p:scale>
        <p:origin x="8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18A9870-91BA-41FF-B3EB-9B0EA15E0872}" type="datetimeFigureOut">
              <a:rPr lang="en-IN" smtClean="0"/>
              <a:t>15-07-2024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84B994-B9DB-490F-AA5A-F954E1E30035}" type="slidenum">
              <a:rPr lang="en-IN" smtClean="0"/>
              <a:t>‹#›</a:t>
            </a:fld>
            <a:endParaRPr lang="en-IN"/>
          </a:p>
        </p:txBody>
      </p:sp>
    </p:spTree>
    <p:extLst>
      <p:ext uri="{BB962C8B-B14F-4D97-AF65-F5344CB8AC3E}">
        <p14:creationId xmlns:p14="http://schemas.microsoft.com/office/powerpoint/2010/main" val="3195901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8A9870-91BA-41FF-B3EB-9B0EA15E0872}" type="datetimeFigureOut">
              <a:rPr lang="en-IN" smtClean="0"/>
              <a:t>15-07-2024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84B994-B9DB-490F-AA5A-F954E1E30035}" type="slidenum">
              <a:rPr lang="en-IN" smtClean="0"/>
              <a:t>‹#›</a:t>
            </a:fld>
            <a:endParaRPr lang="en-IN"/>
          </a:p>
        </p:txBody>
      </p:sp>
    </p:spTree>
    <p:extLst>
      <p:ext uri="{BB962C8B-B14F-4D97-AF65-F5344CB8AC3E}">
        <p14:creationId xmlns:p14="http://schemas.microsoft.com/office/powerpoint/2010/main" val="575852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8A9870-91BA-41FF-B3EB-9B0EA15E0872}" type="datetimeFigureOut">
              <a:rPr lang="en-IN" smtClean="0"/>
              <a:t>15-07-2024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84B994-B9DB-490F-AA5A-F954E1E30035}"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9078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8A9870-91BA-41FF-B3EB-9B0EA15E0872}" type="datetimeFigureOut">
              <a:rPr lang="en-IN" smtClean="0"/>
              <a:t>15-07-2024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84B994-B9DB-490F-AA5A-F954E1E30035}" type="slidenum">
              <a:rPr lang="en-IN" smtClean="0"/>
              <a:t>‹#›</a:t>
            </a:fld>
            <a:endParaRPr lang="en-IN"/>
          </a:p>
        </p:txBody>
      </p:sp>
    </p:spTree>
    <p:extLst>
      <p:ext uri="{BB962C8B-B14F-4D97-AF65-F5344CB8AC3E}">
        <p14:creationId xmlns:p14="http://schemas.microsoft.com/office/powerpoint/2010/main" val="34055852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8A9870-91BA-41FF-B3EB-9B0EA15E0872}" type="datetimeFigureOut">
              <a:rPr lang="en-IN" smtClean="0"/>
              <a:t>15-07-2024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84B994-B9DB-490F-AA5A-F954E1E30035}"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14370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8A9870-91BA-41FF-B3EB-9B0EA15E0872}" type="datetimeFigureOut">
              <a:rPr lang="en-IN" smtClean="0"/>
              <a:t>15-07-2024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84B994-B9DB-490F-AA5A-F954E1E30035}" type="slidenum">
              <a:rPr lang="en-IN" smtClean="0"/>
              <a:t>‹#›</a:t>
            </a:fld>
            <a:endParaRPr lang="en-IN"/>
          </a:p>
        </p:txBody>
      </p:sp>
    </p:spTree>
    <p:extLst>
      <p:ext uri="{BB962C8B-B14F-4D97-AF65-F5344CB8AC3E}">
        <p14:creationId xmlns:p14="http://schemas.microsoft.com/office/powerpoint/2010/main" val="10556826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8A9870-91BA-41FF-B3EB-9B0EA15E0872}" type="datetimeFigureOut">
              <a:rPr lang="en-IN" smtClean="0"/>
              <a:t>15-07-2024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84B994-B9DB-490F-AA5A-F954E1E30035}" type="slidenum">
              <a:rPr lang="en-IN" smtClean="0"/>
              <a:t>‹#›</a:t>
            </a:fld>
            <a:endParaRPr lang="en-IN"/>
          </a:p>
        </p:txBody>
      </p:sp>
    </p:spTree>
    <p:extLst>
      <p:ext uri="{BB962C8B-B14F-4D97-AF65-F5344CB8AC3E}">
        <p14:creationId xmlns:p14="http://schemas.microsoft.com/office/powerpoint/2010/main" val="2049418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8A9870-91BA-41FF-B3EB-9B0EA15E0872}" type="datetimeFigureOut">
              <a:rPr lang="en-IN" smtClean="0"/>
              <a:t>15-07-2024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84B994-B9DB-490F-AA5A-F954E1E30035}" type="slidenum">
              <a:rPr lang="en-IN" smtClean="0"/>
              <a:t>‹#›</a:t>
            </a:fld>
            <a:endParaRPr lang="en-IN"/>
          </a:p>
        </p:txBody>
      </p:sp>
    </p:spTree>
    <p:extLst>
      <p:ext uri="{BB962C8B-B14F-4D97-AF65-F5344CB8AC3E}">
        <p14:creationId xmlns:p14="http://schemas.microsoft.com/office/powerpoint/2010/main" val="2577918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8A9870-91BA-41FF-B3EB-9B0EA15E0872}" type="datetimeFigureOut">
              <a:rPr lang="en-IN" smtClean="0"/>
              <a:t>15-07-2024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84B994-B9DB-490F-AA5A-F954E1E30035}" type="slidenum">
              <a:rPr lang="en-IN" smtClean="0"/>
              <a:t>‹#›</a:t>
            </a:fld>
            <a:endParaRPr lang="en-IN"/>
          </a:p>
        </p:txBody>
      </p:sp>
    </p:spTree>
    <p:extLst>
      <p:ext uri="{BB962C8B-B14F-4D97-AF65-F5344CB8AC3E}">
        <p14:creationId xmlns:p14="http://schemas.microsoft.com/office/powerpoint/2010/main" val="3009979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8A9870-91BA-41FF-B3EB-9B0EA15E0872}" type="datetimeFigureOut">
              <a:rPr lang="en-IN" smtClean="0"/>
              <a:t>15-07-2024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84B994-B9DB-490F-AA5A-F954E1E30035}" type="slidenum">
              <a:rPr lang="en-IN" smtClean="0"/>
              <a:t>‹#›</a:t>
            </a:fld>
            <a:endParaRPr lang="en-IN"/>
          </a:p>
        </p:txBody>
      </p:sp>
    </p:spTree>
    <p:extLst>
      <p:ext uri="{BB962C8B-B14F-4D97-AF65-F5344CB8AC3E}">
        <p14:creationId xmlns:p14="http://schemas.microsoft.com/office/powerpoint/2010/main" val="1804040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18A9870-91BA-41FF-B3EB-9B0EA15E0872}" type="datetimeFigureOut">
              <a:rPr lang="en-IN" smtClean="0"/>
              <a:t>15-07-2024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E84B994-B9DB-490F-AA5A-F954E1E30035}" type="slidenum">
              <a:rPr lang="en-IN" smtClean="0"/>
              <a:t>‹#›</a:t>
            </a:fld>
            <a:endParaRPr lang="en-IN"/>
          </a:p>
        </p:txBody>
      </p:sp>
    </p:spTree>
    <p:extLst>
      <p:ext uri="{BB962C8B-B14F-4D97-AF65-F5344CB8AC3E}">
        <p14:creationId xmlns:p14="http://schemas.microsoft.com/office/powerpoint/2010/main" val="293147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8A9870-91BA-41FF-B3EB-9B0EA15E0872}" type="datetimeFigureOut">
              <a:rPr lang="en-IN" smtClean="0"/>
              <a:t>15-07-2024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E84B994-B9DB-490F-AA5A-F954E1E30035}" type="slidenum">
              <a:rPr lang="en-IN" smtClean="0"/>
              <a:t>‹#›</a:t>
            </a:fld>
            <a:endParaRPr lang="en-IN"/>
          </a:p>
        </p:txBody>
      </p:sp>
    </p:spTree>
    <p:extLst>
      <p:ext uri="{BB962C8B-B14F-4D97-AF65-F5344CB8AC3E}">
        <p14:creationId xmlns:p14="http://schemas.microsoft.com/office/powerpoint/2010/main" val="3628482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18A9870-91BA-41FF-B3EB-9B0EA15E0872}" type="datetimeFigureOut">
              <a:rPr lang="en-IN" smtClean="0"/>
              <a:t>15-07-2024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E84B994-B9DB-490F-AA5A-F954E1E30035}" type="slidenum">
              <a:rPr lang="en-IN" smtClean="0"/>
              <a:t>‹#›</a:t>
            </a:fld>
            <a:endParaRPr lang="en-IN"/>
          </a:p>
        </p:txBody>
      </p:sp>
    </p:spTree>
    <p:extLst>
      <p:ext uri="{BB962C8B-B14F-4D97-AF65-F5344CB8AC3E}">
        <p14:creationId xmlns:p14="http://schemas.microsoft.com/office/powerpoint/2010/main" val="9687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8A9870-91BA-41FF-B3EB-9B0EA15E0872}" type="datetimeFigureOut">
              <a:rPr lang="en-IN" smtClean="0"/>
              <a:t>15-07-2024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E84B994-B9DB-490F-AA5A-F954E1E30035}" type="slidenum">
              <a:rPr lang="en-IN" smtClean="0"/>
              <a:t>‹#›</a:t>
            </a:fld>
            <a:endParaRPr lang="en-IN"/>
          </a:p>
        </p:txBody>
      </p:sp>
    </p:spTree>
    <p:extLst>
      <p:ext uri="{BB962C8B-B14F-4D97-AF65-F5344CB8AC3E}">
        <p14:creationId xmlns:p14="http://schemas.microsoft.com/office/powerpoint/2010/main" val="2796969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18A9870-91BA-41FF-B3EB-9B0EA15E0872}" type="datetimeFigureOut">
              <a:rPr lang="en-IN" smtClean="0"/>
              <a:t>15-07-2024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E84B994-B9DB-490F-AA5A-F954E1E30035}" type="slidenum">
              <a:rPr lang="en-IN" smtClean="0"/>
              <a:t>‹#›</a:t>
            </a:fld>
            <a:endParaRPr lang="en-IN"/>
          </a:p>
        </p:txBody>
      </p:sp>
    </p:spTree>
    <p:extLst>
      <p:ext uri="{BB962C8B-B14F-4D97-AF65-F5344CB8AC3E}">
        <p14:creationId xmlns:p14="http://schemas.microsoft.com/office/powerpoint/2010/main" val="2617972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8A9870-91BA-41FF-B3EB-9B0EA15E0872}" type="datetimeFigureOut">
              <a:rPr lang="en-IN" smtClean="0"/>
              <a:t>15-07-2024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E84B994-B9DB-490F-AA5A-F954E1E30035}" type="slidenum">
              <a:rPr lang="en-IN" smtClean="0"/>
              <a:t>‹#›</a:t>
            </a:fld>
            <a:endParaRPr lang="en-IN"/>
          </a:p>
        </p:txBody>
      </p:sp>
    </p:spTree>
    <p:extLst>
      <p:ext uri="{BB962C8B-B14F-4D97-AF65-F5344CB8AC3E}">
        <p14:creationId xmlns:p14="http://schemas.microsoft.com/office/powerpoint/2010/main" val="1788712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18A9870-91BA-41FF-B3EB-9B0EA15E0872}" type="datetimeFigureOut">
              <a:rPr lang="en-IN" smtClean="0"/>
              <a:t>15-07-2024</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E84B994-B9DB-490F-AA5A-F954E1E30035}" type="slidenum">
              <a:rPr lang="en-IN" smtClean="0"/>
              <a:t>‹#›</a:t>
            </a:fld>
            <a:endParaRPr lang="en-IN"/>
          </a:p>
        </p:txBody>
      </p:sp>
    </p:spTree>
    <p:extLst>
      <p:ext uri="{BB962C8B-B14F-4D97-AF65-F5344CB8AC3E}">
        <p14:creationId xmlns:p14="http://schemas.microsoft.com/office/powerpoint/2010/main" val="4129982351"/>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9FB54-8683-935D-A069-DBEA32AD77CB}"/>
              </a:ext>
            </a:extLst>
          </p:cNvPr>
          <p:cNvSpPr>
            <a:spLocks noGrp="1"/>
          </p:cNvSpPr>
          <p:nvPr>
            <p:ph type="ctrTitle"/>
          </p:nvPr>
        </p:nvSpPr>
        <p:spPr>
          <a:xfrm>
            <a:off x="1524000" y="614364"/>
            <a:ext cx="9144000" cy="857250"/>
          </a:xfrm>
        </p:spPr>
        <p:txBody>
          <a:bodyPr>
            <a:normAutofit fontScale="90000"/>
          </a:bodyPr>
          <a:lstStyle/>
          <a:p>
            <a:pPr algn="ctr"/>
            <a:r>
              <a:rPr lang="en-IN" sz="5400" dirty="0">
                <a:latin typeface="Times New Roman" panose="02020603050405020304" pitchFamily="18" charset="0"/>
                <a:cs typeface="Times New Roman" panose="02020603050405020304" pitchFamily="18" charset="0"/>
              </a:rPr>
              <a:t>Introduction to Ecology</a:t>
            </a:r>
          </a:p>
        </p:txBody>
      </p:sp>
      <p:sp>
        <p:nvSpPr>
          <p:cNvPr id="3" name="Subtitle 2">
            <a:extLst>
              <a:ext uri="{FF2B5EF4-FFF2-40B4-BE49-F238E27FC236}">
                <a16:creationId xmlns:a16="http://schemas.microsoft.com/office/drawing/2014/main" id="{2E11AD2F-69B8-9E67-63B3-2B68749ABEF2}"/>
              </a:ext>
            </a:extLst>
          </p:cNvPr>
          <p:cNvSpPr>
            <a:spLocks noGrp="1"/>
          </p:cNvSpPr>
          <p:nvPr>
            <p:ph type="subTitle" idx="1"/>
          </p:nvPr>
        </p:nvSpPr>
        <p:spPr>
          <a:xfrm>
            <a:off x="857251" y="1657350"/>
            <a:ext cx="10258424" cy="4586285"/>
          </a:xfrm>
        </p:spPr>
        <p:txBody>
          <a:bodyPr>
            <a:normAutofit/>
          </a:bodyPr>
          <a:lstStyle/>
          <a:p>
            <a:pPr marL="342900" indent="-342900" algn="l">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285750" indent="-285750" algn="l">
              <a:buFont typeface="Arial" panose="020B0604020202020204" pitchFamily="34" charset="0"/>
              <a:buChar char="•"/>
            </a:pPr>
            <a:r>
              <a:rPr lang="en-US" dirty="0"/>
              <a:t>Definitions of Ecology</a:t>
            </a:r>
          </a:p>
          <a:p>
            <a:pPr marL="285750" indent="-285750" algn="l">
              <a:buFont typeface="Arial" panose="020B0604020202020204" pitchFamily="34" charset="0"/>
              <a:buChar char="•"/>
            </a:pPr>
            <a:r>
              <a:rPr lang="en-US" dirty="0"/>
              <a:t> terminologies of Ecology </a:t>
            </a:r>
          </a:p>
          <a:p>
            <a:pPr marL="285750" indent="-285750" algn="l">
              <a:buFont typeface="Arial" panose="020B0604020202020204" pitchFamily="34" charset="0"/>
              <a:buChar char="•"/>
            </a:pPr>
            <a:endParaRPr lang="en-IN" dirty="0"/>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N"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IN"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By:-</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IN"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Dr. Ravindra Pathre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IN"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HOD, Assistant Professor Zoology,</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IN"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Mss College Ambad</a:t>
            </a:r>
          </a:p>
          <a:p>
            <a:pPr marL="285750" indent="-285750">
              <a:buFont typeface="Arial" panose="020B0604020202020204" pitchFamily="34" charset="0"/>
              <a:buChar char="•"/>
            </a:pPr>
            <a:endParaRPr lang="en-IN" dirty="0"/>
          </a:p>
        </p:txBody>
      </p:sp>
    </p:spTree>
    <p:extLst>
      <p:ext uri="{BB962C8B-B14F-4D97-AF65-F5344CB8AC3E}">
        <p14:creationId xmlns:p14="http://schemas.microsoft.com/office/powerpoint/2010/main" val="4230831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8A79609-B482-FA35-6DF2-D5FE56B27204}"/>
              </a:ext>
            </a:extLst>
          </p:cNvPr>
          <p:cNvSpPr txBox="1"/>
          <p:nvPr/>
        </p:nvSpPr>
        <p:spPr>
          <a:xfrm>
            <a:off x="228601" y="0"/>
            <a:ext cx="9415462" cy="5981446"/>
          </a:xfrm>
          <a:prstGeom prst="rect">
            <a:avLst/>
          </a:prstGeom>
          <a:noFill/>
        </p:spPr>
        <p:txBody>
          <a:bodyPr wrap="square">
            <a:spAutoFit/>
          </a:bodyPr>
          <a:lstStyle/>
          <a:p>
            <a:pPr algn="just">
              <a:lnSpc>
                <a:spcPct val="150000"/>
              </a:lnSpc>
            </a:pPr>
            <a:endParaRPr lang="en-US" sz="1800" b="1" dirty="0">
              <a:latin typeface="Times New Roman" panose="02020603050405020304" pitchFamily="18" charset="0"/>
              <a:cs typeface="Times New Roman" panose="02020603050405020304" pitchFamily="18" charset="0"/>
            </a:endParaRPr>
          </a:p>
          <a:p>
            <a:pPr algn="just">
              <a:lnSpc>
                <a:spcPct val="150000"/>
              </a:lnSpc>
            </a:pPr>
            <a:r>
              <a:rPr lang="en-US" sz="2400" b="1" dirty="0">
                <a:latin typeface="Times New Roman" panose="02020603050405020304" pitchFamily="18" charset="0"/>
                <a:cs typeface="Times New Roman" panose="02020603050405020304" pitchFamily="18" charset="0"/>
              </a:rPr>
              <a:t>Habitat</a:t>
            </a:r>
            <a:r>
              <a:rPr lang="en-US" sz="2400" dirty="0">
                <a:latin typeface="Times New Roman" panose="02020603050405020304" pitchFamily="18" charset="0"/>
                <a:cs typeface="Times New Roman" panose="02020603050405020304" pitchFamily="18" charset="0"/>
              </a:rPr>
              <a:t>: It is the place where organism more likely to occur. Organisms are selected for particular habitat. Habitat fulfill maximum demands of the organism but some times not all.</a:t>
            </a:r>
          </a:p>
          <a:p>
            <a:pPr algn="just">
              <a:lnSpc>
                <a:spcPct val="150000"/>
              </a:lnSpc>
            </a:pPr>
            <a:r>
              <a:rPr lang="en-US" sz="2400" b="1" dirty="0">
                <a:latin typeface="Times New Roman" panose="02020603050405020304" pitchFamily="18" charset="0"/>
                <a:cs typeface="Times New Roman" panose="02020603050405020304" pitchFamily="18" charset="0"/>
              </a:rPr>
              <a:t>Niche</a:t>
            </a:r>
            <a:r>
              <a:rPr lang="en-US" sz="2400" dirty="0">
                <a:latin typeface="Times New Roman" panose="02020603050405020304" pitchFamily="18" charset="0"/>
                <a:cs typeface="Times New Roman" panose="02020603050405020304" pitchFamily="18" charset="0"/>
              </a:rPr>
              <a:t>: It is the area where organism is playing its functional role i.e. herbivory, carnivory and decomposition. It is also called as microhabitat</a:t>
            </a:r>
          </a:p>
          <a:p>
            <a:pPr algn="just">
              <a:lnSpc>
                <a:spcPct val="150000"/>
              </a:lnSpc>
            </a:pP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Home range: </a:t>
            </a:r>
            <a:r>
              <a:rPr lang="en-US" sz="2400" dirty="0">
                <a:latin typeface="Times New Roman" panose="02020603050405020304" pitchFamily="18" charset="0"/>
                <a:cs typeface="Times New Roman" panose="02020603050405020304" pitchFamily="18" charset="0"/>
              </a:rPr>
              <a:t>It is the term mainly for animals. It is the area </a:t>
            </a:r>
            <a:r>
              <a:rPr lang="en-US" sz="2400" dirty="0" err="1">
                <a:latin typeface="Times New Roman" panose="02020603050405020304" pitchFamily="18" charset="0"/>
                <a:cs typeface="Times New Roman" panose="02020603050405020304" pitchFamily="18" charset="0"/>
              </a:rPr>
              <a:t>upto</a:t>
            </a:r>
            <a:r>
              <a:rPr lang="en-US" sz="2400" dirty="0">
                <a:latin typeface="Times New Roman" panose="02020603050405020304" pitchFamily="18" charset="0"/>
                <a:cs typeface="Times New Roman" panose="02020603050405020304" pitchFamily="18" charset="0"/>
              </a:rPr>
              <a:t> which organism migrate for fulfiling special-needs called home range. It vary from animal to animal.</a:t>
            </a:r>
          </a:p>
          <a:p>
            <a:pPr algn="just">
              <a:lnSpc>
                <a:spcPct val="150000"/>
              </a:lnSpc>
            </a:pP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Territory</a:t>
            </a:r>
            <a:r>
              <a:rPr lang="en-US" sz="2400" dirty="0">
                <a:latin typeface="Times New Roman" panose="02020603050405020304" pitchFamily="18" charset="0"/>
                <a:cs typeface="Times New Roman" panose="02020603050405020304" pitchFamily="18" charset="0"/>
              </a:rPr>
              <a:t>:  Area of home range which is under the defense of organism called as territory.</a:t>
            </a:r>
          </a:p>
        </p:txBody>
      </p:sp>
    </p:spTree>
    <p:extLst>
      <p:ext uri="{BB962C8B-B14F-4D97-AF65-F5344CB8AC3E}">
        <p14:creationId xmlns:p14="http://schemas.microsoft.com/office/powerpoint/2010/main" val="3962600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D9B1DE-013F-40BC-DE6F-9C12CE922EDB}"/>
              </a:ext>
            </a:extLst>
          </p:cNvPr>
          <p:cNvSpPr txBox="1"/>
          <p:nvPr/>
        </p:nvSpPr>
        <p:spPr>
          <a:xfrm>
            <a:off x="3771900" y="2328863"/>
            <a:ext cx="4300538" cy="3046988"/>
          </a:xfrm>
          <a:prstGeom prst="rect">
            <a:avLst/>
          </a:prstGeom>
          <a:noFill/>
        </p:spPr>
        <p:txBody>
          <a:bodyPr wrap="square" rtlCol="0">
            <a:spAutoFit/>
          </a:bodyPr>
          <a:lstStyle/>
          <a:p>
            <a:pPr algn="ctr"/>
            <a:r>
              <a:rPr lang="en-IN" sz="9600" u="sng" dirty="0">
                <a:latin typeface="Bookman Old Style" panose="02050604050505020204" pitchFamily="18" charset="0"/>
              </a:rPr>
              <a:t>Thank You </a:t>
            </a:r>
          </a:p>
        </p:txBody>
      </p:sp>
    </p:spTree>
    <p:extLst>
      <p:ext uri="{BB962C8B-B14F-4D97-AF65-F5344CB8AC3E}">
        <p14:creationId xmlns:p14="http://schemas.microsoft.com/office/powerpoint/2010/main" val="614625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E8AA49F-34BB-5E64-9174-5C4BA2CAE337}"/>
              </a:ext>
            </a:extLst>
          </p:cNvPr>
          <p:cNvSpPr txBox="1"/>
          <p:nvPr/>
        </p:nvSpPr>
        <p:spPr>
          <a:xfrm>
            <a:off x="2600324" y="555149"/>
            <a:ext cx="5514975" cy="766557"/>
          </a:xfrm>
          <a:prstGeom prst="rect">
            <a:avLst/>
          </a:prstGeom>
          <a:noFill/>
        </p:spPr>
        <p:txBody>
          <a:bodyPr wrap="square">
            <a:spAutoFit/>
          </a:bodyPr>
          <a:lstStyle/>
          <a:p>
            <a:pPr algn="ctr">
              <a:lnSpc>
                <a:spcPct val="120000"/>
              </a:lnSpc>
            </a:pPr>
            <a:r>
              <a:rPr lang="en-US" sz="4000" dirty="0">
                <a:solidFill>
                  <a:schemeClr val="accent1"/>
                </a:solidFill>
                <a:latin typeface="Times New Roman" panose="02020603050405020304" pitchFamily="18" charset="0"/>
                <a:cs typeface="Times New Roman" panose="02020603050405020304" pitchFamily="18" charset="0"/>
              </a:rPr>
              <a:t>Definitions of Ecology</a:t>
            </a:r>
          </a:p>
        </p:txBody>
      </p:sp>
      <p:sp>
        <p:nvSpPr>
          <p:cNvPr id="5" name="TextBox 4">
            <a:extLst>
              <a:ext uri="{FF2B5EF4-FFF2-40B4-BE49-F238E27FC236}">
                <a16:creationId xmlns:a16="http://schemas.microsoft.com/office/drawing/2014/main" id="{A9ED124F-FF3C-61B8-7973-D4EB1E4604E1}"/>
              </a:ext>
            </a:extLst>
          </p:cNvPr>
          <p:cNvSpPr txBox="1"/>
          <p:nvPr/>
        </p:nvSpPr>
        <p:spPr>
          <a:xfrm>
            <a:off x="228598" y="2146945"/>
            <a:ext cx="10258425" cy="3156057"/>
          </a:xfrm>
          <a:prstGeom prst="rect">
            <a:avLst/>
          </a:prstGeom>
          <a:noFill/>
        </p:spPr>
        <p:txBody>
          <a:bodyPr wrap="square">
            <a:spAutoFit/>
          </a:bodyPr>
          <a:lstStyle/>
          <a:p>
            <a:pPr marL="342900" indent="-342900" algn="l">
              <a:lnSpc>
                <a:spcPct val="120000"/>
              </a:lnSpc>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Ecology is the scientific study of interactions between among organisms and  their physical environment</a:t>
            </a:r>
          </a:p>
          <a:p>
            <a:pPr marL="342900" indent="-342900" algn="l">
              <a:lnSpc>
                <a:spcPct val="120000"/>
              </a:lnSpc>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term </a:t>
            </a:r>
            <a:r>
              <a:rPr lang="en-US" sz="2400" b="1" dirty="0">
                <a:latin typeface="Times New Roman" panose="02020603050405020304" pitchFamily="18" charset="0"/>
                <a:cs typeface="Times New Roman" panose="02020603050405020304" pitchFamily="18" charset="0"/>
              </a:rPr>
              <a:t>ecology</a:t>
            </a:r>
            <a:r>
              <a:rPr lang="en-US" sz="2400" dirty="0">
                <a:latin typeface="Times New Roman" panose="02020603050405020304" pitchFamily="18" charset="0"/>
                <a:cs typeface="Times New Roman" panose="02020603050405020304" pitchFamily="18" charset="0"/>
              </a:rPr>
              <a:t> was coined by </a:t>
            </a:r>
            <a:r>
              <a:rPr lang="en-US" sz="2400" b="1" dirty="0">
                <a:latin typeface="Times New Roman" panose="02020603050405020304" pitchFamily="18" charset="0"/>
                <a:cs typeface="Times New Roman" panose="02020603050405020304" pitchFamily="18" charset="0"/>
              </a:rPr>
              <a:t>" Ernst Haeckel (1867) </a:t>
            </a:r>
            <a:r>
              <a:rPr lang="en-US" sz="2400" dirty="0">
                <a:latin typeface="Times New Roman" panose="02020603050405020304" pitchFamily="18" charset="0"/>
                <a:cs typeface="Times New Roman" panose="02020603050405020304" pitchFamily="18" charset="0"/>
              </a:rPr>
              <a:t> a German biologist whom Darwin profoundly influenced.</a:t>
            </a:r>
          </a:p>
          <a:p>
            <a:pPr marL="342900" indent="-342900" algn="l">
              <a:lnSpc>
                <a:spcPct val="120000"/>
              </a:lnSpc>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 ecology is the study of the complex interaction between living organisms and environment. </a:t>
            </a:r>
          </a:p>
          <a:p>
            <a:pPr marL="342900" indent="-342900" algn="l">
              <a:lnSpc>
                <a:spcPct val="120000"/>
              </a:lnSpc>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It is a study of the interaction among biotic factors and with abiotic factors.</a:t>
            </a:r>
          </a:p>
        </p:txBody>
      </p:sp>
    </p:spTree>
    <p:extLst>
      <p:ext uri="{BB962C8B-B14F-4D97-AF65-F5344CB8AC3E}">
        <p14:creationId xmlns:p14="http://schemas.microsoft.com/office/powerpoint/2010/main" val="3618590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C792038-D838-2A11-BBDC-E0A0B2150741}"/>
              </a:ext>
            </a:extLst>
          </p:cNvPr>
          <p:cNvSpPr txBox="1"/>
          <p:nvPr/>
        </p:nvSpPr>
        <p:spPr>
          <a:xfrm>
            <a:off x="400051" y="1407773"/>
            <a:ext cx="9186862" cy="4042453"/>
          </a:xfrm>
          <a:prstGeom prst="rect">
            <a:avLst/>
          </a:prstGeom>
          <a:noFill/>
        </p:spPr>
        <p:txBody>
          <a:bodyPr wrap="square">
            <a:spAutoFit/>
          </a:bodyPr>
          <a:lstStyle/>
          <a:p>
            <a:pPr marL="342900" indent="-342900" algn="l">
              <a:lnSpc>
                <a:spcPct val="120000"/>
              </a:lnSpc>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According to Taylor/1936: "Ecology is the science of all relations of all organisms to all their environment.</a:t>
            </a:r>
          </a:p>
          <a:p>
            <a:pPr marL="342900" indent="-342900" algn="l">
              <a:lnSpc>
                <a:spcPct val="120000"/>
              </a:lnSpc>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According to R. Mishra : Ecology is interaction of forms, functions, and factors.</a:t>
            </a:r>
          </a:p>
          <a:p>
            <a:pPr marL="342900" indent="-342900" algn="l">
              <a:lnSpc>
                <a:spcPct val="120000"/>
              </a:lnSpc>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Environmentalism is the use of ecological knowledge along with economics, ethics, and other human concerns.</a:t>
            </a:r>
          </a:p>
          <a:p>
            <a:pPr marL="342900" indent="-342900" algn="l">
              <a:lnSpc>
                <a:spcPct val="120000"/>
              </a:lnSpc>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Note:- Ecology is not the same as environmentalism because ecology is nothing but an inquiry of biotic, and abiotic factors and their relations</a:t>
            </a:r>
          </a:p>
        </p:txBody>
      </p:sp>
    </p:spTree>
    <p:extLst>
      <p:ext uri="{BB962C8B-B14F-4D97-AF65-F5344CB8AC3E}">
        <p14:creationId xmlns:p14="http://schemas.microsoft.com/office/powerpoint/2010/main" val="1947549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37923-1B1B-BBA6-91CA-268A8B6D07D3}"/>
              </a:ext>
            </a:extLst>
          </p:cNvPr>
          <p:cNvSpPr>
            <a:spLocks noGrp="1"/>
          </p:cNvSpPr>
          <p:nvPr>
            <p:ph type="title"/>
          </p:nvPr>
        </p:nvSpPr>
        <p:spPr>
          <a:xfrm>
            <a:off x="838200" y="365126"/>
            <a:ext cx="10515600" cy="1035050"/>
          </a:xfrm>
        </p:spPr>
        <p:txBody>
          <a:bodyPr>
            <a:normAutofit/>
          </a:bodyPr>
          <a:lstStyle/>
          <a:p>
            <a:r>
              <a:rPr lang="en-US" sz="4000" dirty="0">
                <a:latin typeface="Times New Roman" panose="02020603050405020304" pitchFamily="18" charset="0"/>
                <a:cs typeface="Times New Roman" panose="02020603050405020304" pitchFamily="18" charset="0"/>
              </a:rPr>
              <a:t>Important Terms of Ecology</a:t>
            </a:r>
            <a:endParaRPr lang="en-IN" sz="4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526FA7B-E6EA-8642-DC2E-738E0FD652C0}"/>
              </a:ext>
            </a:extLst>
          </p:cNvPr>
          <p:cNvSpPr>
            <a:spLocks noGrp="1"/>
          </p:cNvSpPr>
          <p:nvPr>
            <p:ph idx="1"/>
          </p:nvPr>
        </p:nvSpPr>
        <p:spPr>
          <a:xfrm>
            <a:off x="285750" y="1628774"/>
            <a:ext cx="9644063" cy="4864099"/>
          </a:xfrm>
        </p:spPr>
        <p:txBody>
          <a:bodyPr>
            <a:normAutofit fontScale="25000" lnSpcReduction="20000"/>
          </a:bodyPr>
          <a:lstStyle/>
          <a:p>
            <a:pPr marL="457200" indent="-457200" algn="just">
              <a:lnSpc>
                <a:spcPct val="120000"/>
              </a:lnSpc>
              <a:buFont typeface="+mj-lt"/>
              <a:buAutoNum type="arabicPeriod"/>
            </a:pPr>
            <a:endParaRPr lang="en-US" sz="2000" dirty="0">
              <a:latin typeface="Times New Roman" panose="02020603050405020304" pitchFamily="18" charset="0"/>
              <a:cs typeface="Times New Roman" panose="02020603050405020304" pitchFamily="18" charset="0"/>
            </a:endParaRPr>
          </a:p>
          <a:p>
            <a:pPr marL="457200" indent="-457200" algn="just">
              <a:lnSpc>
                <a:spcPct val="120000"/>
              </a:lnSpc>
              <a:buFont typeface="+mj-lt"/>
              <a:buAutoNum type="arabicPeriod"/>
            </a:pPr>
            <a:r>
              <a:rPr lang="en-US" sz="9600" b="1" dirty="0">
                <a:latin typeface="Times New Roman" panose="02020603050405020304" pitchFamily="18" charset="0"/>
                <a:cs typeface="Times New Roman" panose="02020603050405020304" pitchFamily="18" charset="0"/>
              </a:rPr>
              <a:t>Individual</a:t>
            </a:r>
            <a:r>
              <a:rPr lang="en-US" sz="9600" dirty="0">
                <a:latin typeface="Times New Roman" panose="02020603050405020304" pitchFamily="18" charset="0"/>
                <a:cs typeface="Times New Roman" panose="02020603050405020304" pitchFamily="18" charset="0"/>
              </a:rPr>
              <a:t>: The organism which can exist independently called as individual.</a:t>
            </a:r>
          </a:p>
          <a:p>
            <a:pPr marL="457200" indent="-457200" algn="just">
              <a:lnSpc>
                <a:spcPct val="120000"/>
              </a:lnSpc>
              <a:buFont typeface="+mj-lt"/>
              <a:buAutoNum type="arabicPeriod"/>
            </a:pPr>
            <a:r>
              <a:rPr lang="en-US" sz="9600" b="1" dirty="0">
                <a:latin typeface="Times New Roman" panose="02020603050405020304" pitchFamily="18" charset="0"/>
                <a:cs typeface="Times New Roman" panose="02020603050405020304" pitchFamily="18" charset="0"/>
              </a:rPr>
              <a:t>Population</a:t>
            </a:r>
            <a:r>
              <a:rPr lang="en-US" sz="9600" dirty="0">
                <a:latin typeface="Times New Roman" panose="02020603050405020304" pitchFamily="18" charset="0"/>
                <a:cs typeface="Times New Roman" panose="02020603050405020304" pitchFamily="18" charset="0"/>
              </a:rPr>
              <a:t>: It is a group of individuals belonging to the same species, living in a particular area at a particular time called as population</a:t>
            </a:r>
          </a:p>
          <a:p>
            <a:pPr algn="just">
              <a:lnSpc>
                <a:spcPct val="120000"/>
              </a:lnSpc>
            </a:pPr>
            <a:r>
              <a:rPr lang="en-US" sz="9600" dirty="0">
                <a:solidFill>
                  <a:schemeClr val="tx1"/>
                </a:solidFill>
                <a:latin typeface="Times New Roman" panose="02020603050405020304" pitchFamily="18" charset="0"/>
                <a:cs typeface="Times New Roman" panose="02020603050405020304" pitchFamily="18" charset="0"/>
              </a:rPr>
              <a:t>When population is spreaded on large landscape called as </a:t>
            </a:r>
            <a:r>
              <a:rPr lang="en-US" sz="9600" b="1" dirty="0">
                <a:solidFill>
                  <a:schemeClr val="tx1"/>
                </a:solidFill>
                <a:latin typeface="Times New Roman" panose="02020603050405020304" pitchFamily="18" charset="0"/>
                <a:cs typeface="Times New Roman" panose="02020603050405020304" pitchFamily="18" charset="0"/>
              </a:rPr>
              <a:t>meta population</a:t>
            </a:r>
            <a:r>
              <a:rPr lang="en-US" sz="9600" dirty="0">
                <a:solidFill>
                  <a:schemeClr val="tx1"/>
                </a:solidFill>
                <a:latin typeface="Times New Roman" panose="02020603050405020304" pitchFamily="18" charset="0"/>
                <a:cs typeface="Times New Roman" panose="02020603050405020304" pitchFamily="18" charset="0"/>
              </a:rPr>
              <a:t>.</a:t>
            </a:r>
          </a:p>
          <a:p>
            <a:pPr algn="just">
              <a:lnSpc>
                <a:spcPct val="120000"/>
              </a:lnSpc>
            </a:pPr>
            <a:r>
              <a:rPr lang="en-US" sz="9600" dirty="0">
                <a:latin typeface="Times New Roman" panose="02020603050405020304" pitchFamily="18" charset="0"/>
                <a:cs typeface="Times New Roman" panose="02020603050405020304" pitchFamily="18" charset="0"/>
              </a:rPr>
              <a:t> Populations of species when occur on different continents called as </a:t>
            </a:r>
            <a:r>
              <a:rPr lang="en-US" sz="9600" b="1" dirty="0">
                <a:latin typeface="Times New Roman" panose="02020603050405020304" pitchFamily="18" charset="0"/>
                <a:cs typeface="Times New Roman" panose="02020603050405020304" pitchFamily="18" charset="0"/>
              </a:rPr>
              <a:t>pandemic</a:t>
            </a:r>
            <a:r>
              <a:rPr lang="en-US" sz="9600" dirty="0">
                <a:latin typeface="Times New Roman" panose="02020603050405020304" pitchFamily="18" charset="0"/>
                <a:cs typeface="Times New Roman" panose="02020603050405020304" pitchFamily="18" charset="0"/>
              </a:rPr>
              <a:t>.</a:t>
            </a:r>
          </a:p>
          <a:p>
            <a:pPr marL="0" indent="0" algn="just">
              <a:lnSpc>
                <a:spcPct val="120000"/>
              </a:lnSpc>
              <a:buNone/>
            </a:pPr>
            <a:endParaRPr lang="en-IN" sz="8000" dirty="0">
              <a:latin typeface="Times New Roman" panose="02020603050405020304" pitchFamily="18" charset="0"/>
              <a:cs typeface="Times New Roman" panose="02020603050405020304" pitchFamily="18" charset="0"/>
            </a:endParaRPr>
          </a:p>
          <a:p>
            <a:pPr algn="just">
              <a:lnSpc>
                <a:spcPct val="120000"/>
              </a:lnSpc>
            </a:pPr>
            <a:endParaRPr lang="en-IN" sz="8000" dirty="0">
              <a:latin typeface="Times New Roman" panose="02020603050405020304" pitchFamily="18" charset="0"/>
              <a:cs typeface="Times New Roman" panose="02020603050405020304" pitchFamily="18" charset="0"/>
            </a:endParaRPr>
          </a:p>
          <a:p>
            <a:pPr marL="0" indent="0" algn="just">
              <a:lnSpc>
                <a:spcPct val="120000"/>
              </a:lnSpc>
              <a:buNone/>
            </a:pPr>
            <a:r>
              <a:rPr lang="en-IN" sz="8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901428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0F71ED0-90A6-381D-6E4C-EEE2539B7F33}"/>
              </a:ext>
            </a:extLst>
          </p:cNvPr>
          <p:cNvSpPr txBox="1"/>
          <p:nvPr/>
        </p:nvSpPr>
        <p:spPr>
          <a:xfrm>
            <a:off x="742949" y="1185863"/>
            <a:ext cx="8972551" cy="4834657"/>
          </a:xfrm>
          <a:prstGeom prst="rect">
            <a:avLst/>
          </a:prstGeom>
          <a:noFill/>
          <a:ln>
            <a:solidFill>
              <a:schemeClr val="bg1"/>
            </a:solidFill>
          </a:ln>
        </p:spPr>
        <p:txBody>
          <a:bodyPr wrap="square">
            <a:spAutoFit/>
          </a:bodyPr>
          <a:lstStyle/>
          <a:p>
            <a:pPr marL="342900" indent="-342900" algn="just">
              <a:lnSpc>
                <a:spcPct val="120000"/>
              </a:lnSpc>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marL="342900" indent="-342900" algn="just">
              <a:lnSpc>
                <a:spcPct val="120000"/>
              </a:lnSpc>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population of species living in restricted areas is called as </a:t>
            </a:r>
            <a:r>
              <a:rPr lang="en-US" sz="2400" b="1" dirty="0">
                <a:latin typeface="Times New Roman" panose="02020603050405020304" pitchFamily="18" charset="0"/>
                <a:cs typeface="Times New Roman" panose="02020603050405020304" pitchFamily="18" charset="0"/>
              </a:rPr>
              <a:t>endemic</a:t>
            </a:r>
            <a:r>
              <a:rPr lang="en-US" sz="2400" dirty="0">
                <a:latin typeface="Times New Roman" panose="02020603050405020304" pitchFamily="18" charset="0"/>
                <a:cs typeface="Times New Roman" panose="02020603050405020304" pitchFamily="18" charset="0"/>
              </a:rPr>
              <a:t> population.</a:t>
            </a:r>
          </a:p>
          <a:p>
            <a:pPr marL="342900" indent="-342900" algn="just">
              <a:lnSpc>
                <a:spcPct val="120000"/>
              </a:lnSpc>
              <a:buFont typeface="Wingdings" panose="05000000000000000000" pitchFamily="2" charset="2"/>
              <a:buChar char="Ø"/>
            </a:pPr>
            <a:r>
              <a:rPr lang="en-IN" sz="2400" b="1" dirty="0">
                <a:latin typeface="Times New Roman" panose="02020603050405020304" pitchFamily="18" charset="0"/>
                <a:cs typeface="Times New Roman" panose="02020603050405020304" pitchFamily="18" charset="0"/>
              </a:rPr>
              <a:t>Neo endemic </a:t>
            </a:r>
            <a:r>
              <a:rPr lang="en-IN" sz="2400" dirty="0">
                <a:latin typeface="Times New Roman" panose="02020603050405020304" pitchFamily="18" charset="0"/>
                <a:cs typeface="Times New Roman" panose="02020603050405020304" pitchFamily="18" charset="0"/>
              </a:rPr>
              <a:t>species are newly form endemic species. ( initially species were found on all continents but now it found in specific area) its exact reversal is </a:t>
            </a:r>
            <a:r>
              <a:rPr lang="en-IN" sz="2400" b="1" dirty="0">
                <a:latin typeface="Times New Roman" panose="02020603050405020304" pitchFamily="18" charset="0"/>
                <a:cs typeface="Times New Roman" panose="02020603050405020304" pitchFamily="18" charset="0"/>
              </a:rPr>
              <a:t>neo pandemic </a:t>
            </a:r>
            <a:r>
              <a:rPr lang="en-IN" sz="2400" dirty="0">
                <a:latin typeface="Times New Roman" panose="02020603050405020304" pitchFamily="18" charset="0"/>
                <a:cs typeface="Times New Roman" panose="02020603050405020304" pitchFamily="18" charset="0"/>
              </a:rPr>
              <a:t>species.</a:t>
            </a:r>
            <a:endParaRPr lang="en-IN" sz="2400" b="1" dirty="0">
              <a:latin typeface="Times New Roman" panose="02020603050405020304" pitchFamily="18" charset="0"/>
              <a:cs typeface="Times New Roman" panose="02020603050405020304" pitchFamily="18" charset="0"/>
            </a:endParaRPr>
          </a:p>
          <a:p>
            <a:pPr marL="457200" indent="-457200" algn="just">
              <a:lnSpc>
                <a:spcPct val="120000"/>
              </a:lnSpc>
              <a:buAutoNum type="arabicPeriod" startAt="3"/>
            </a:pPr>
            <a:r>
              <a:rPr lang="en-IN" sz="2400" b="1" dirty="0">
                <a:latin typeface="Times New Roman" panose="02020603050405020304" pitchFamily="18" charset="0"/>
                <a:cs typeface="Times New Roman" panose="02020603050405020304" pitchFamily="18" charset="0"/>
              </a:rPr>
              <a:t>Population Ecology : </a:t>
            </a:r>
            <a:r>
              <a:rPr lang="en-IN" sz="2400" dirty="0">
                <a:latin typeface="Times New Roman" panose="02020603050405020304" pitchFamily="18" charset="0"/>
                <a:cs typeface="Times New Roman" panose="02020603050405020304" pitchFamily="18" charset="0"/>
              </a:rPr>
              <a:t>It is the study of interactions between the individuals of population and   </a:t>
            </a:r>
          </a:p>
          <a:p>
            <a:pPr marL="0" indent="0" algn="just">
              <a:lnSpc>
                <a:spcPct val="120000"/>
              </a:lnSpc>
              <a:buNone/>
            </a:pPr>
            <a:r>
              <a:rPr lang="en-IN" sz="2400" dirty="0">
                <a:latin typeface="Times New Roman" panose="02020603050405020304" pitchFamily="18" charset="0"/>
                <a:cs typeface="Times New Roman" panose="02020603050405020304" pitchFamily="18" charset="0"/>
              </a:rPr>
              <a:t>      environment called as population ecology</a:t>
            </a:r>
            <a:r>
              <a:rPr lang="en-IN" sz="2000" dirty="0">
                <a:latin typeface="Times New Roman" panose="02020603050405020304" pitchFamily="18" charset="0"/>
                <a:cs typeface="Times New Roman" panose="02020603050405020304" pitchFamily="18" charset="0"/>
              </a:rPr>
              <a:t>.</a:t>
            </a:r>
          </a:p>
          <a:p>
            <a:pPr marL="514350" indent="-514350" algn="just">
              <a:lnSpc>
                <a:spcPct val="150000"/>
              </a:lnSpc>
              <a:buAutoNum type="arabicPeriod" startAt="4"/>
            </a:pPr>
            <a:endParaRPr lang="en-IN" sz="2000" b="1" dirty="0">
              <a:latin typeface="Times New Roman" panose="02020603050405020304" pitchFamily="18" charset="0"/>
              <a:cs typeface="Times New Roman" panose="02020603050405020304" pitchFamily="18" charset="0"/>
            </a:endParaRPr>
          </a:p>
          <a:p>
            <a:pPr marL="514350" indent="-514350" algn="just">
              <a:lnSpc>
                <a:spcPct val="150000"/>
              </a:lnSpc>
              <a:buAutoNum type="arabicPeriod" startAt="4"/>
            </a:pPr>
            <a:endParaRPr lang="en-IN"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3495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2A72EF5-8B5D-6DBF-6F36-DDF56D9F49A5}"/>
              </a:ext>
            </a:extLst>
          </p:cNvPr>
          <p:cNvSpPr txBox="1"/>
          <p:nvPr/>
        </p:nvSpPr>
        <p:spPr>
          <a:xfrm>
            <a:off x="542925" y="392770"/>
            <a:ext cx="8829674" cy="6465231"/>
          </a:xfrm>
          <a:prstGeom prst="rect">
            <a:avLst/>
          </a:prstGeom>
          <a:noFill/>
        </p:spPr>
        <p:txBody>
          <a:bodyPr wrap="square">
            <a:spAutoFit/>
          </a:bodyPr>
          <a:lstStyle/>
          <a:p>
            <a:pPr marL="514350" indent="-514350" algn="just">
              <a:lnSpc>
                <a:spcPct val="150000"/>
              </a:lnSpc>
              <a:buAutoNum type="arabicPeriod" startAt="4"/>
            </a:pPr>
            <a:endParaRPr lang="en-IN" sz="1800" b="1" dirty="0">
              <a:latin typeface="Times New Roman" panose="02020603050405020304" pitchFamily="18" charset="0"/>
              <a:cs typeface="Times New Roman" panose="02020603050405020304" pitchFamily="18" charset="0"/>
            </a:endParaRPr>
          </a:p>
          <a:p>
            <a:pPr marL="514350" indent="-514350" algn="just">
              <a:lnSpc>
                <a:spcPct val="150000"/>
              </a:lnSpc>
              <a:buAutoNum type="arabicPeriod" startAt="4"/>
            </a:pPr>
            <a:endParaRPr lang="en-IN" sz="1800" b="1" dirty="0">
              <a:latin typeface="Times New Roman" panose="02020603050405020304" pitchFamily="18" charset="0"/>
              <a:cs typeface="Times New Roman" panose="02020603050405020304" pitchFamily="18" charset="0"/>
            </a:endParaRPr>
          </a:p>
          <a:p>
            <a:pPr marL="514350" indent="-514350" algn="just">
              <a:lnSpc>
                <a:spcPct val="150000"/>
              </a:lnSpc>
              <a:buAutoNum type="arabicPeriod" startAt="4"/>
            </a:pPr>
            <a:r>
              <a:rPr lang="en-IN" sz="2400" b="1" dirty="0">
                <a:latin typeface="Times New Roman" panose="02020603050405020304" pitchFamily="18" charset="0"/>
                <a:cs typeface="Times New Roman" panose="02020603050405020304" pitchFamily="18" charset="0"/>
              </a:rPr>
              <a:t>Community (</a:t>
            </a:r>
            <a:r>
              <a:rPr lang="en-IN" sz="2400" b="1" dirty="0" err="1">
                <a:latin typeface="Times New Roman" panose="02020603050405020304" pitchFamily="18" charset="0"/>
                <a:cs typeface="Times New Roman" panose="02020603050405020304" pitchFamily="18" charset="0"/>
              </a:rPr>
              <a:t>Biocenose</a:t>
            </a:r>
            <a:r>
              <a:rPr lang="en-IN" sz="2400" b="1" dirty="0">
                <a:latin typeface="Times New Roman" panose="02020603050405020304" pitchFamily="18" charset="0"/>
                <a:cs typeface="Times New Roman" panose="02020603050405020304" pitchFamily="18" charset="0"/>
              </a:rPr>
              <a:t>): </a:t>
            </a:r>
            <a:r>
              <a:rPr lang="en-IN"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It is the study of interactions between living organisms [from different species] living in a    particular area. In community we don't study the interaction between biotic and abiotic factors. Here we study the interactions between living and living things like how predator population affect on the prey population and vice versa.</a:t>
            </a:r>
          </a:p>
          <a:p>
            <a:pPr marL="514350" indent="-514350" algn="just">
              <a:lnSpc>
                <a:spcPct val="150000"/>
              </a:lnSpc>
              <a:buAutoNum type="arabicPeriod" startAt="4"/>
            </a:pPr>
            <a:r>
              <a:rPr lang="en-US" sz="2400" b="1" dirty="0">
                <a:latin typeface="Times New Roman" panose="02020603050405020304" pitchFamily="18" charset="0"/>
                <a:cs typeface="Times New Roman" panose="02020603050405020304" pitchFamily="18" charset="0"/>
              </a:rPr>
              <a:t>Biotope: </a:t>
            </a:r>
            <a:r>
              <a:rPr lang="en-US" sz="2400" dirty="0">
                <a:latin typeface="Times New Roman" panose="02020603050405020304" pitchFamily="18" charset="0"/>
                <a:cs typeface="Times New Roman" panose="02020603050405020304" pitchFamily="18" charset="0"/>
              </a:rPr>
              <a:t>Many abiotic factors interact with each other to form a area where living things can live such area is called as biotope.</a:t>
            </a:r>
          </a:p>
          <a:p>
            <a:pPr marL="514350" indent="-514350" algn="just">
              <a:lnSpc>
                <a:spcPct val="150000"/>
              </a:lnSpc>
              <a:buAutoNum type="arabicPeriod" startAt="4"/>
            </a:pPr>
            <a:endParaRPr lang="en-US" sz="1800" dirty="0">
              <a:latin typeface="Times New Roman" panose="02020603050405020304" pitchFamily="18" charset="0"/>
              <a:cs typeface="Times New Roman" panose="02020603050405020304" pitchFamily="18" charset="0"/>
            </a:endParaRPr>
          </a:p>
          <a:p>
            <a:pPr marL="514350" indent="-514350" algn="just">
              <a:lnSpc>
                <a:spcPct val="150000"/>
              </a:lnSpc>
              <a:buAutoNum type="arabicPeriod" startAt="4"/>
            </a:pPr>
            <a:endParaRPr lang="en-US" sz="1600" dirty="0">
              <a:latin typeface="Times New Roman" panose="02020603050405020304" pitchFamily="18" charset="0"/>
              <a:cs typeface="Times New Roman" panose="02020603050405020304" pitchFamily="18" charset="0"/>
            </a:endParaRPr>
          </a:p>
          <a:p>
            <a:pPr marL="514350" indent="-514350" algn="just">
              <a:lnSpc>
                <a:spcPct val="150000"/>
              </a:lnSpc>
              <a:buAutoNum type="arabicPeriod" startAt="4"/>
            </a:pP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7177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DDFC910-FC11-537B-5CCE-7C22F331CF96}"/>
              </a:ext>
            </a:extLst>
          </p:cNvPr>
          <p:cNvSpPr txBox="1"/>
          <p:nvPr/>
        </p:nvSpPr>
        <p:spPr>
          <a:xfrm>
            <a:off x="242889" y="828675"/>
            <a:ext cx="9258300" cy="5444054"/>
          </a:xfrm>
          <a:prstGeom prst="rect">
            <a:avLst/>
          </a:prstGeom>
          <a:noFill/>
        </p:spPr>
        <p:txBody>
          <a:bodyPr wrap="square">
            <a:spAutoFit/>
          </a:bodyPr>
          <a:lstStyle/>
          <a:p>
            <a:pPr algn="just">
              <a:lnSpc>
                <a:spcPct val="150000"/>
              </a:lnSpc>
            </a:pPr>
            <a:r>
              <a:rPr lang="en-US" sz="2400" b="1" dirty="0">
                <a:latin typeface="Times New Roman" panose="02020603050405020304" pitchFamily="18" charset="0"/>
                <a:cs typeface="Times New Roman" panose="02020603050405020304" pitchFamily="18" charset="0"/>
              </a:rPr>
              <a:t>6. Ecosystem: </a:t>
            </a:r>
            <a:r>
              <a:rPr lang="en-US" sz="2400" dirty="0">
                <a:latin typeface="Times New Roman" panose="02020603050405020304" pitchFamily="18" charset="0"/>
                <a:cs typeface="Times New Roman" panose="02020603050405020304" pitchFamily="18" charset="0"/>
              </a:rPr>
              <a:t>An ecosystem, is defined by </a:t>
            </a:r>
            <a:r>
              <a:rPr lang="en-US" sz="2400" dirty="0" err="1">
                <a:latin typeface="Times New Roman" panose="02020603050405020304" pitchFamily="18" charset="0"/>
                <a:cs typeface="Times New Roman" panose="02020603050405020304" pitchFamily="18" charset="0"/>
              </a:rPr>
              <a:t>Tansley</a:t>
            </a:r>
            <a:r>
              <a:rPr lang="en-US" sz="2400" dirty="0">
                <a:latin typeface="Times New Roman" panose="02020603050405020304" pitchFamily="18" charset="0"/>
                <a:cs typeface="Times New Roman" panose="02020603050405020304" pitchFamily="18" charset="0"/>
              </a:rPr>
              <a:t> (1935), is a biotic community (or biocenosis) along with its physical environment (or biotope).  </a:t>
            </a:r>
          </a:p>
          <a:p>
            <a:pPr algn="just">
              <a:lnSpc>
                <a:spcPct val="150000"/>
              </a:lnSpc>
            </a:pPr>
            <a:r>
              <a:rPr lang="en-US" sz="2400" dirty="0">
                <a:latin typeface="Times New Roman" panose="02020603050405020304" pitchFamily="18" charset="0"/>
                <a:cs typeface="Times New Roman" panose="02020603050405020304" pitchFamily="18" charset="0"/>
              </a:rPr>
              <a:t>Complex interaction between biotic and biotic factors and their interaction with surrounding factors [abiotic Tactors] called as </a:t>
            </a:r>
            <a:r>
              <a:rPr lang="en-US" sz="2400" b="1" dirty="0">
                <a:latin typeface="Times New Roman" panose="02020603050405020304" pitchFamily="18" charset="0"/>
                <a:cs typeface="Times New Roman" panose="02020603050405020304" pitchFamily="18" charset="0"/>
              </a:rPr>
              <a:t>ecosystem</a:t>
            </a:r>
            <a:r>
              <a:rPr lang="en-US" sz="2400" dirty="0">
                <a:latin typeface="Times New Roman" panose="02020603050405020304" pitchFamily="18" charset="0"/>
                <a:cs typeface="Times New Roman" panose="02020603050405020304" pitchFamily="18" charset="0"/>
              </a:rPr>
              <a:t>.</a:t>
            </a:r>
          </a:p>
          <a:p>
            <a:pPr algn="just">
              <a:lnSpc>
                <a:spcPct val="150000"/>
              </a:lnSpc>
            </a:pPr>
            <a:r>
              <a:rPr lang="en-US" sz="2400" dirty="0">
                <a:latin typeface="Times New Roman" panose="02020603050405020304" pitchFamily="18" charset="0"/>
                <a:cs typeface="Times New Roman" panose="02020603050405020304" pitchFamily="18" charset="0"/>
              </a:rPr>
              <a:t> Study of the ecosystem called as ecology.</a:t>
            </a:r>
          </a:p>
          <a:p>
            <a:pPr algn="just">
              <a:lnSpc>
                <a:spcPct val="150000"/>
              </a:lnSpc>
            </a:pPr>
            <a:r>
              <a:rPr lang="en-US" sz="2400" dirty="0">
                <a:latin typeface="Times New Roman" panose="02020603050405020304" pitchFamily="18" charset="0"/>
                <a:cs typeface="Times New Roman" panose="02020603050405020304" pitchFamily="18" charset="0"/>
              </a:rPr>
              <a:t> Boundaries  of the ecosystem are decided by the ecologist. It may as small as drop of water and as large as entire biosphere. It is the area on earth wherever life is possible. Biosphere is largest ecosystem</a:t>
            </a:r>
            <a:r>
              <a:rPr lang="en-IN" sz="2400" dirty="0">
                <a:latin typeface="Times New Roman" panose="02020603050405020304" pitchFamily="18" charset="0"/>
                <a:cs typeface="Times New Roman" panose="02020603050405020304" pitchFamily="18" charset="0"/>
              </a:rPr>
              <a:t>. </a:t>
            </a:r>
          </a:p>
          <a:p>
            <a:pPr algn="just">
              <a:lnSpc>
                <a:spcPct val="15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1337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00756E-6433-E852-91C5-64D571E737AB}"/>
              </a:ext>
            </a:extLst>
          </p:cNvPr>
          <p:cNvSpPr txBox="1"/>
          <p:nvPr/>
        </p:nvSpPr>
        <p:spPr>
          <a:xfrm>
            <a:off x="200025" y="1114425"/>
            <a:ext cx="9301163" cy="6119945"/>
          </a:xfrm>
          <a:prstGeom prst="rect">
            <a:avLst/>
          </a:prstGeom>
          <a:noFill/>
        </p:spPr>
        <p:txBody>
          <a:bodyPr wrap="square">
            <a:spAutoFit/>
          </a:bodyPr>
          <a:lstStyle/>
          <a:p>
            <a:pPr algn="just">
              <a:lnSpc>
                <a:spcPct val="150000"/>
              </a:lnSpc>
            </a:pPr>
            <a:r>
              <a:rPr lang="en-IN" sz="2400" b="1" dirty="0" err="1">
                <a:latin typeface="Times New Roman" panose="02020603050405020304" pitchFamily="18" charset="0"/>
                <a:cs typeface="Times New Roman" panose="02020603050405020304" pitchFamily="18" charset="0"/>
              </a:rPr>
              <a:t>Ecocomplex</a:t>
            </a:r>
            <a:r>
              <a:rPr lang="en-IN" sz="2400" dirty="0">
                <a:latin typeface="Times New Roman" panose="02020603050405020304" pitchFamily="18" charset="0"/>
                <a:cs typeface="Times New Roman" panose="02020603050405020304" pitchFamily="18" charset="0"/>
              </a:rPr>
              <a:t>:   Ecosystems do not have clear boundaries and are not isolated from one another. Matter and energy move from one ecosystem to another. For example, soil can wash from a grassland or crop field into a nearby river or lake. Water flows from forests into nearby rivers and crop fields</a:t>
            </a:r>
          </a:p>
          <a:p>
            <a:pPr algn="just">
              <a:lnSpc>
                <a:spcPct val="150000"/>
              </a:lnSpc>
            </a:pPr>
            <a:r>
              <a:rPr lang="en-US" sz="2400" b="1" dirty="0">
                <a:latin typeface="Times New Roman" panose="02020603050405020304" pitchFamily="18" charset="0"/>
                <a:cs typeface="Times New Roman" panose="02020603050405020304" pitchFamily="18" charset="0"/>
              </a:rPr>
              <a:t>Ecophene or </a:t>
            </a:r>
            <a:r>
              <a:rPr lang="en-US" sz="2400" b="1" dirty="0" err="1">
                <a:latin typeface="Times New Roman" panose="02020603050405020304" pitchFamily="18" charset="0"/>
                <a:cs typeface="Times New Roman" panose="02020603050405020304" pitchFamily="18" charset="0"/>
              </a:rPr>
              <a:t>Ecade</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It</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is the temporary change in the morphology as per the change in environment to increase the fitness called as ecophene. Individuals belonging to the same species look morphologically different due to changes in environment they are called as ecophenes.</a:t>
            </a:r>
          </a:p>
          <a:p>
            <a:pPr algn="just">
              <a:lnSpc>
                <a:spcPct val="150000"/>
              </a:lnSpc>
            </a:pPr>
            <a:endParaRPr lang="en-US" sz="2400" b="1" dirty="0">
              <a:latin typeface="Times New Roman" panose="02020603050405020304" pitchFamily="18" charset="0"/>
              <a:cs typeface="Times New Roman" panose="02020603050405020304" pitchFamily="18" charset="0"/>
            </a:endParaRPr>
          </a:p>
          <a:p>
            <a:pPr algn="just">
              <a:lnSpc>
                <a:spcPct val="150000"/>
              </a:lnSpc>
            </a:pP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1678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368A078-E438-592A-0B76-D498098CABBE}"/>
              </a:ext>
            </a:extLst>
          </p:cNvPr>
          <p:cNvSpPr txBox="1"/>
          <p:nvPr/>
        </p:nvSpPr>
        <p:spPr>
          <a:xfrm>
            <a:off x="2657476" y="828675"/>
            <a:ext cx="4171950" cy="369332"/>
          </a:xfrm>
          <a:prstGeom prst="rect">
            <a:avLst/>
          </a:prstGeom>
          <a:noFill/>
        </p:spPr>
        <p:txBody>
          <a:bodyPr wrap="square" rtlCol="0">
            <a:spAutoFit/>
          </a:bodyPr>
          <a:lstStyle/>
          <a:p>
            <a:pPr algn="ctr"/>
            <a:r>
              <a:rPr lang="en-US" dirty="0"/>
              <a:t> </a:t>
            </a:r>
            <a:endParaRPr lang="en-IN" dirty="0"/>
          </a:p>
        </p:txBody>
      </p:sp>
      <p:sp>
        <p:nvSpPr>
          <p:cNvPr id="3" name="TextBox 2">
            <a:extLst>
              <a:ext uri="{FF2B5EF4-FFF2-40B4-BE49-F238E27FC236}">
                <a16:creationId xmlns:a16="http://schemas.microsoft.com/office/drawing/2014/main" id="{6E7AF76D-C99B-A886-4B58-D935AF24DB84}"/>
              </a:ext>
            </a:extLst>
          </p:cNvPr>
          <p:cNvSpPr txBox="1"/>
          <p:nvPr/>
        </p:nvSpPr>
        <p:spPr>
          <a:xfrm>
            <a:off x="457200" y="1013341"/>
            <a:ext cx="8786812" cy="3903954"/>
          </a:xfrm>
          <a:prstGeom prst="rect">
            <a:avLst/>
          </a:prstGeom>
          <a:noFill/>
        </p:spPr>
        <p:txBody>
          <a:bodyPr wrap="square" rtlCol="0">
            <a:spAutoFit/>
          </a:bodyPr>
          <a:lstStyle/>
          <a:p>
            <a:pPr algn="just">
              <a:lnSpc>
                <a:spcPct val="150000"/>
              </a:lnSpc>
            </a:pPr>
            <a:r>
              <a:rPr lang="en-US" sz="2400" b="1" dirty="0">
                <a:latin typeface="Times New Roman" panose="02020603050405020304" pitchFamily="18" charset="0"/>
                <a:cs typeface="Times New Roman" panose="02020603050405020304" pitchFamily="18" charset="0"/>
              </a:rPr>
              <a:t>Ecotype</a:t>
            </a:r>
            <a:r>
              <a:rPr lang="en-US" sz="2400" dirty="0">
                <a:latin typeface="Times New Roman" panose="02020603050405020304" pitchFamily="18" charset="0"/>
                <a:cs typeface="Times New Roman" panose="02020603050405020304" pitchFamily="18" charset="0"/>
              </a:rPr>
              <a:t>: It is the individual representing a particular area or ecosystem. Individuals belong to the same species but look different. This morphological difference is genetic and naturally selected. These changes are genetic and permanent which are require to survive better in that environment.</a:t>
            </a:r>
          </a:p>
          <a:p>
            <a:pPr marL="285750" indent="-285750" algn="just">
              <a:lnSpc>
                <a:spcPct val="150000"/>
              </a:lnSpc>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If ecotype remain isolated for long time they are considered as ecospecies.</a:t>
            </a:r>
          </a:p>
        </p:txBody>
      </p:sp>
    </p:spTree>
    <p:extLst>
      <p:ext uri="{BB962C8B-B14F-4D97-AF65-F5344CB8AC3E}">
        <p14:creationId xmlns:p14="http://schemas.microsoft.com/office/powerpoint/2010/main" val="56765385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353</TotalTime>
  <Words>787</Words>
  <Application>Microsoft Office PowerPoint</Application>
  <PresentationFormat>Widescreen</PresentationFormat>
  <Paragraphs>53</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Bookman Old Style</vt:lpstr>
      <vt:lpstr>Times New Roman</vt:lpstr>
      <vt:lpstr>Trebuchet MS</vt:lpstr>
      <vt:lpstr>Wingdings</vt:lpstr>
      <vt:lpstr>Wingdings 3</vt:lpstr>
      <vt:lpstr>Facet</vt:lpstr>
      <vt:lpstr>Introduction to Ecology</vt:lpstr>
      <vt:lpstr>PowerPoint Presentation</vt:lpstr>
      <vt:lpstr>PowerPoint Presentation</vt:lpstr>
      <vt:lpstr>Important Terms of Ecology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Ecology</dc:title>
  <dc:creator>yogesh kayande</dc:creator>
  <cp:lastModifiedBy>yogesh kayande</cp:lastModifiedBy>
  <cp:revision>28</cp:revision>
  <dcterms:created xsi:type="dcterms:W3CDTF">2023-09-22T05:21:51Z</dcterms:created>
  <dcterms:modified xsi:type="dcterms:W3CDTF">2024-07-15T08:36:11Z</dcterms:modified>
</cp:coreProperties>
</file>